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87" r:id="rId4"/>
    <p:sldId id="282" r:id="rId5"/>
    <p:sldId id="268" r:id="rId6"/>
    <p:sldId id="288" r:id="rId7"/>
    <p:sldId id="278" r:id="rId8"/>
    <p:sldId id="269" r:id="rId9"/>
    <p:sldId id="285" r:id="rId10"/>
    <p:sldId id="270" r:id="rId11"/>
    <p:sldId id="286" r:id="rId12"/>
    <p:sldId id="271" r:id="rId13"/>
    <p:sldId id="283" r:id="rId14"/>
    <p:sldId id="272" r:id="rId15"/>
    <p:sldId id="273" r:id="rId16"/>
    <p:sldId id="284" r:id="rId17"/>
    <p:sldId id="274" r:id="rId18"/>
    <p:sldId id="275" r:id="rId19"/>
    <p:sldId id="279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15" autoAdjust="0"/>
  </p:normalViewPr>
  <p:slideViewPr>
    <p:cSldViewPr>
      <p:cViewPr varScale="1">
        <p:scale>
          <a:sx n="66" d="100"/>
          <a:sy n="66" d="100"/>
        </p:scale>
        <p:origin x="-127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6374-3B50-4921-BA44-966C8CF113D2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9513-8A69-434B-92B4-B8530B0E6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9513-8A69-434B-92B4-B8530B0E67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2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ORGANISATIONAL </a:t>
            </a:r>
            <a:r>
              <a:rPr lang="en-IN" dirty="0"/>
              <a:t>B</a:t>
            </a:r>
            <a:r>
              <a:rPr lang="en-IN" dirty="0" smtClean="0"/>
              <a:t>EHAVIOUR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These terms are normally associated with an individual’s sociability and interpersonal orientation. </a:t>
            </a:r>
          </a:p>
          <a:p>
            <a:r>
              <a:rPr lang="en-IN" b="1" dirty="0" smtClean="0"/>
              <a:t>Extroverts</a:t>
            </a:r>
            <a:r>
              <a:rPr lang="en-IN" dirty="0" smtClean="0"/>
              <a:t> are sociable individuals </a:t>
            </a:r>
            <a:endParaRPr lang="en-IN" dirty="0"/>
          </a:p>
          <a:p>
            <a:r>
              <a:rPr lang="en-IN" b="1" dirty="0" smtClean="0"/>
              <a:t>Introverts</a:t>
            </a:r>
            <a:r>
              <a:rPr lang="en-IN" dirty="0" smtClean="0"/>
              <a:t> are shy, quiet and retiring. </a:t>
            </a:r>
            <a:endParaRPr lang="en-IN" dirty="0"/>
          </a:p>
          <a:p>
            <a:r>
              <a:rPr lang="en-IN" dirty="0" smtClean="0"/>
              <a:t> Introverts and Extroverts have </a:t>
            </a:r>
            <a:r>
              <a:rPr lang="en-IN" b="1" dirty="0" smtClean="0"/>
              <a:t>different career orientations </a:t>
            </a:r>
            <a:r>
              <a:rPr lang="en-IN" dirty="0" smtClean="0"/>
              <a:t>and require different organizational environments to maximize performance. </a:t>
            </a:r>
          </a:p>
          <a:p>
            <a:r>
              <a:rPr lang="en-IN" dirty="0" smtClean="0"/>
              <a:t>Extroverts are more suitable for positions that require </a:t>
            </a:r>
            <a:r>
              <a:rPr lang="en-IN" b="1" dirty="0" smtClean="0"/>
              <a:t>considerable interaction </a:t>
            </a:r>
            <a:r>
              <a:rPr lang="en-IN" dirty="0" smtClean="0"/>
              <a:t>with others, whereas introverts are more inclined to </a:t>
            </a:r>
            <a:r>
              <a:rPr lang="en-IN" b="1" dirty="0" smtClean="0"/>
              <a:t>excel at tasks that require thought and analytical skills</a:t>
            </a:r>
            <a:r>
              <a:rPr lang="en-IN" dirty="0" smtClean="0"/>
              <a:t>. </a:t>
            </a:r>
          </a:p>
          <a:p>
            <a:r>
              <a:rPr lang="en-IN" dirty="0" smtClean="0"/>
              <a:t>Managerial positions are dominated by extroverts</a:t>
            </a:r>
          </a:p>
          <a:p>
            <a:r>
              <a:rPr lang="en-IN" dirty="0" smtClean="0"/>
              <a:t>This managerial trait is a factor of managerial success.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/>
              <a:t>Achievement Orientation</a:t>
            </a:r>
          </a:p>
        </p:txBody>
      </p:sp>
      <p:pic>
        <p:nvPicPr>
          <p:cNvPr id="9218" name="Picture 2" descr="C:\Users\LENOVO\Desktop\Introduction Vedio\Screenshot_20201001_1054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63711" r="1393" b="14022"/>
          <a:stretch/>
        </p:blipFill>
        <p:spPr bwMode="auto">
          <a:xfrm>
            <a:off x="1371600" y="1835219"/>
            <a:ext cx="6096000" cy="26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Desktop\Introduction Vedio\Screenshot_20201001_1054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 b="66587"/>
          <a:stretch/>
        </p:blipFill>
        <p:spPr bwMode="auto">
          <a:xfrm>
            <a:off x="1981200" y="4477352"/>
            <a:ext cx="4953000" cy="23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 </a:t>
            </a:r>
            <a:r>
              <a:rPr lang="en-IN" b="1" dirty="0" smtClean="0"/>
              <a:t>Employees with a high need to achieve</a:t>
            </a:r>
            <a:r>
              <a:rPr lang="en-IN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C</a:t>
            </a:r>
            <a:r>
              <a:rPr lang="en-IN" dirty="0" smtClean="0"/>
              <a:t>ontinually strive to do things better.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Overcome obstacles,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They want to feel that their success or failure is due to their own actions. </a:t>
            </a:r>
            <a:r>
              <a:rPr lang="en-IN" dirty="0" err="1" smtClean="0"/>
              <a:t>i.e</a:t>
            </a:r>
            <a:r>
              <a:rPr lang="en-IN" dirty="0" smtClean="0"/>
              <a:t> likes </a:t>
            </a:r>
            <a:r>
              <a:rPr lang="en-IN" dirty="0"/>
              <a:t>tasks where the outcome can be directly attributed to his or her </a:t>
            </a:r>
            <a:r>
              <a:rPr lang="en-IN" dirty="0" smtClean="0"/>
              <a:t>efforts.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Task with high risk is not liked by these people as the failure rates are more.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L</a:t>
            </a:r>
            <a:r>
              <a:rPr lang="en-IN" dirty="0" smtClean="0"/>
              <a:t>ooks for challenges having approximately a 50-50 chance of success on the job,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High achievers tend to do better in sales, sports or in management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Self-esteem </a:t>
            </a:r>
            <a:br>
              <a:rPr lang="en-IN" b="1" dirty="0"/>
            </a:br>
            <a:endParaRPr lang="en-US" dirty="0"/>
          </a:p>
        </p:txBody>
      </p:sp>
      <p:pic>
        <p:nvPicPr>
          <p:cNvPr id="5122" name="Picture 2" descr="C:\Users\LENOVO\Desktop\Introduction Vedio\IMG_20201001_1026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505200" cy="51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213"/>
            <a:ext cx="8229600" cy="14478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It refers to feeling of like or dislike of one-self that varies from person to person. </a:t>
            </a:r>
          </a:p>
          <a:p>
            <a:r>
              <a:rPr lang="en-IN" dirty="0" smtClean="0"/>
              <a:t>Self- esteem is directly related to desire for success.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People with high self-esteem</a:t>
            </a:r>
          </a:p>
          <a:p>
            <a:pPr marL="0" indent="0">
              <a:buNone/>
            </a:pPr>
            <a:r>
              <a:rPr lang="en-IN" dirty="0" smtClean="0"/>
              <a:t>	Have abilities to undertake challenging jobs. 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People with low self-esteem </a:t>
            </a:r>
          </a:p>
          <a:p>
            <a:pPr marL="0" indent="0">
              <a:buNone/>
            </a:pPr>
            <a:r>
              <a:rPr lang="en-IN" dirty="0" smtClean="0"/>
              <a:t>     More susceptible to external influence ,dependent on  the receipt of positive evaluation from others.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In managerial positions, </a:t>
            </a:r>
            <a:r>
              <a:rPr lang="en-IN" b="1" dirty="0" smtClean="0"/>
              <a:t>low esteems </a:t>
            </a:r>
            <a:r>
              <a:rPr lang="en-IN" dirty="0" smtClean="0"/>
              <a:t>will tend to be concerned with </a:t>
            </a:r>
            <a:r>
              <a:rPr lang="en-IN" b="1" dirty="0" smtClean="0"/>
              <a:t>pleasing others</a:t>
            </a:r>
            <a:r>
              <a:rPr lang="en-IN" dirty="0" smtClean="0"/>
              <a:t>, and therefore less likely to take unpopular stands than high esteems.  </a:t>
            </a:r>
          </a:p>
          <a:p>
            <a:pPr marL="0" indent="0">
              <a:buNone/>
            </a:pPr>
            <a:r>
              <a:rPr lang="en-IN" dirty="0" smtClean="0"/>
              <a:t>     Self-esteem is also related to </a:t>
            </a:r>
            <a:r>
              <a:rPr lang="en-IN" b="1" dirty="0" smtClean="0"/>
              <a:t>job satisfaction</a:t>
            </a:r>
            <a:r>
              <a:rPr lang="en-IN" dirty="0" smtClean="0"/>
              <a:t>. High esteems are more satisfied with their jobs than the low esteems.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IN" b="1" dirty="0"/>
              <a:t>Risk-taking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IN" dirty="0" smtClean="0"/>
              <a:t>People differ in their willingness to take chances or risk </a:t>
            </a:r>
          </a:p>
          <a:p>
            <a:r>
              <a:rPr lang="en-IN" dirty="0" smtClean="0"/>
              <a:t>Their propensity to assume or avoid risk affects managers making decisions. </a:t>
            </a:r>
          </a:p>
          <a:p>
            <a:r>
              <a:rPr lang="en-IN" dirty="0" smtClean="0"/>
              <a:t>High-risk-taking managers made more rapid decisions and used less information in making their choices than did low-risk- taking managers. </a:t>
            </a:r>
          </a:p>
          <a:p>
            <a:r>
              <a:rPr lang="en-IN" dirty="0" smtClean="0"/>
              <a:t> For instance, a high-risk-taking propensity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- stock trader in a brokerage firm.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This type of job, demands rapid decision-making. </a:t>
            </a:r>
          </a:p>
          <a:p>
            <a:r>
              <a:rPr lang="en-IN" dirty="0"/>
              <a:t>L</a:t>
            </a:r>
            <a:r>
              <a:rPr lang="en-IN" dirty="0" smtClean="0"/>
              <a:t>ow-risk </a:t>
            </a:r>
            <a:r>
              <a:rPr lang="en-IN" dirty="0"/>
              <a:t>taking propensity </a:t>
            </a:r>
            <a:r>
              <a:rPr lang="en-IN" dirty="0" smtClean="0"/>
              <a:t>accountants performing auditing activities. </a:t>
            </a:r>
            <a:endParaRPr lang="en-IN" dirty="0"/>
          </a:p>
        </p:txBody>
      </p:sp>
      <p:pic>
        <p:nvPicPr>
          <p:cNvPr id="3074" name="Picture 2" descr="C:\Users\LENOVO\Desktop\Introduction Vedio\IMG_20201001_102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9456"/>
            <a:ext cx="2438400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Self-Monitoring</a:t>
            </a:r>
            <a:endParaRPr lang="en-US" dirty="0"/>
          </a:p>
        </p:txBody>
      </p:sp>
      <p:pic>
        <p:nvPicPr>
          <p:cNvPr id="6146" name="Picture 2" descr="C:\Users\LENOVO\Desktop\Introduction Vedio\IMG_20201001_1025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705600" cy="47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It refers to an individual’s ability to adjust his or her behaviour to external factors. </a:t>
            </a:r>
          </a:p>
          <a:p>
            <a:r>
              <a:rPr lang="en-IN" b="1" dirty="0" smtClean="0"/>
              <a:t>Individuals high in self-monitoring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Show </a:t>
            </a:r>
            <a:r>
              <a:rPr lang="en-IN" b="1" dirty="0" smtClean="0"/>
              <a:t>considerable adaptability </a:t>
            </a:r>
            <a:r>
              <a:rPr lang="en-IN" dirty="0" smtClean="0"/>
              <a:t>in adjusting their behaviour to external, situational factors.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Capable of presenting </a:t>
            </a:r>
            <a:r>
              <a:rPr lang="en-IN" b="1" dirty="0" smtClean="0"/>
              <a:t>striking contradictions </a:t>
            </a:r>
            <a:r>
              <a:rPr lang="en-IN" dirty="0" smtClean="0"/>
              <a:t>between their public, personal and their private selves.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They will </a:t>
            </a:r>
            <a:r>
              <a:rPr lang="en-IN" dirty="0"/>
              <a:t>be more </a:t>
            </a:r>
            <a:r>
              <a:rPr lang="en-IN" b="1" dirty="0"/>
              <a:t>successful in managerial positions </a:t>
            </a:r>
            <a:r>
              <a:rPr lang="en-IN" dirty="0"/>
              <a:t>where individuals are required to play multiple and even contradicting roles.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Capable </a:t>
            </a:r>
            <a:r>
              <a:rPr lang="en-IN" dirty="0"/>
              <a:t>of putting on </a:t>
            </a:r>
            <a:r>
              <a:rPr lang="en-IN" b="1" dirty="0"/>
              <a:t>different “faces” for different </a:t>
            </a:r>
            <a:r>
              <a:rPr lang="en-IN" b="1" dirty="0" smtClean="0"/>
              <a:t>audiences.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Low </a:t>
            </a:r>
            <a:r>
              <a:rPr lang="en-IN" b="1" dirty="0"/>
              <a:t>self- monitors </a:t>
            </a:r>
            <a:r>
              <a:rPr lang="en-IN" dirty="0"/>
              <a:t>cannot deviate their behaviour. </a:t>
            </a:r>
          </a:p>
          <a:p>
            <a:pPr marL="0" indent="0">
              <a:buNone/>
            </a:pPr>
            <a:r>
              <a:rPr lang="en-IN" dirty="0"/>
              <a:t>    They tend to display their true dispositions and attitude in every situation, hence there is high behavioural </a:t>
            </a:r>
            <a:r>
              <a:rPr lang="en-IN" b="1" dirty="0"/>
              <a:t>consistency</a:t>
            </a:r>
            <a:r>
              <a:rPr lang="en-IN" dirty="0"/>
              <a:t> between who they are and what they do.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Type ‘A’ </a:t>
            </a:r>
            <a:r>
              <a:rPr lang="en-IN" b="1" dirty="0" smtClean="0"/>
              <a:t>Personality </a:t>
            </a:r>
            <a:r>
              <a:rPr lang="en-IN" b="1" dirty="0"/>
              <a:t>and </a:t>
            </a:r>
            <a:r>
              <a:rPr lang="en-IN" b="1" dirty="0"/>
              <a:t>T</a:t>
            </a:r>
            <a:r>
              <a:rPr lang="en-IN" b="1" dirty="0" smtClean="0"/>
              <a:t>ype </a:t>
            </a:r>
            <a:r>
              <a:rPr lang="en-IN" b="1" dirty="0"/>
              <a:t>‘B’ </a:t>
            </a:r>
            <a:r>
              <a:rPr lang="en-IN" b="1" dirty="0" smtClean="0"/>
              <a:t>Personality</a:t>
            </a:r>
            <a:endParaRPr lang="en-US" dirty="0"/>
          </a:p>
        </p:txBody>
      </p:sp>
      <p:pic>
        <p:nvPicPr>
          <p:cNvPr id="2051" name="Picture 3" descr="C:\Users\LENOVO\Desktop\Introduction Vedio\IMG_20201001_102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3352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Major Traits Influencing Organisational  </a:t>
            </a:r>
            <a:r>
              <a:rPr lang="en-IN" dirty="0" smtClean="0"/>
              <a:t>Behaviour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IN" sz="3800" b="1" u="sng" dirty="0" smtClean="0"/>
              <a:t>Authoritarianism </a:t>
            </a:r>
            <a:r>
              <a:rPr lang="en-IN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endParaRPr lang="en-IN" dirty="0"/>
          </a:p>
        </p:txBody>
      </p:sp>
      <p:pic>
        <p:nvPicPr>
          <p:cNvPr id="10243" name="Picture 3" descr="C:\Users\LENOVO\Desktop\Introduction Vedio\Screenshot_20201001_110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315" b="65981"/>
          <a:stretch/>
        </p:blipFill>
        <p:spPr bwMode="auto">
          <a:xfrm>
            <a:off x="1659185" y="2743200"/>
            <a:ext cx="5793977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Introduction Vedio\Screenshot_20201001_110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r="1789" b="51720"/>
          <a:stretch/>
        </p:blipFill>
        <p:spPr bwMode="auto">
          <a:xfrm>
            <a:off x="2133600" y="3048000"/>
            <a:ext cx="819792" cy="7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IN" sz="3800" b="1" dirty="0" smtClean="0"/>
              <a:t>Type A personality  </a:t>
            </a:r>
          </a:p>
          <a:p>
            <a:r>
              <a:rPr lang="en-IN" dirty="0" smtClean="0"/>
              <a:t>Person who is always in a hurry</a:t>
            </a:r>
          </a:p>
          <a:p>
            <a:r>
              <a:rPr lang="en-IN" dirty="0" smtClean="0"/>
              <a:t> </a:t>
            </a:r>
            <a:r>
              <a:rPr lang="en-IN" dirty="0"/>
              <a:t>E</a:t>
            </a:r>
            <a:r>
              <a:rPr lang="en-IN" dirty="0" smtClean="0"/>
              <a:t>xtremely competitive </a:t>
            </a:r>
          </a:p>
          <a:p>
            <a:r>
              <a:rPr lang="en-IN" dirty="0"/>
              <a:t>O</a:t>
            </a:r>
            <a:r>
              <a:rPr lang="en-IN" dirty="0" smtClean="0"/>
              <a:t>ften hostile and irritable. </a:t>
            </a:r>
          </a:p>
          <a:p>
            <a:r>
              <a:rPr lang="en-IN" dirty="0" smtClean="0"/>
              <a:t>Highly </a:t>
            </a:r>
            <a:r>
              <a:rPr lang="en-IN" dirty="0"/>
              <a:t>competitive and hardworking</a:t>
            </a:r>
            <a:endParaRPr lang="en-IN" dirty="0" smtClean="0"/>
          </a:p>
          <a:p>
            <a:r>
              <a:rPr lang="en-IN" dirty="0" smtClean="0"/>
              <a:t>Make </a:t>
            </a:r>
            <a:r>
              <a:rPr lang="en-IN" dirty="0"/>
              <a:t>most successful sales </a:t>
            </a:r>
            <a:r>
              <a:rPr lang="en-IN" dirty="0" smtClean="0"/>
              <a:t>people </a:t>
            </a:r>
            <a:r>
              <a:rPr lang="en-IN" dirty="0"/>
              <a:t>and senior </a:t>
            </a:r>
            <a:r>
              <a:rPr lang="en-IN" dirty="0" smtClean="0"/>
              <a:t>executive </a:t>
            </a:r>
            <a:endParaRPr lang="en-IN" dirty="0" smtClean="0"/>
          </a:p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r>
              <a:rPr lang="en-IN" sz="3800" b="1" dirty="0"/>
              <a:t>Type B personality </a:t>
            </a:r>
            <a:r>
              <a:rPr lang="en-IN" dirty="0" smtClean="0"/>
              <a:t> </a:t>
            </a:r>
            <a:endParaRPr lang="en-IN" dirty="0"/>
          </a:p>
          <a:p>
            <a:r>
              <a:rPr lang="en-IN" dirty="0" smtClean="0"/>
              <a:t>Relaxed</a:t>
            </a:r>
            <a:r>
              <a:rPr lang="en-IN" dirty="0"/>
              <a:t>, </a:t>
            </a:r>
          </a:p>
          <a:p>
            <a:r>
              <a:rPr lang="en-IN" dirty="0" smtClean="0"/>
              <a:t>Incompetent </a:t>
            </a:r>
            <a:r>
              <a:rPr lang="en-IN" dirty="0"/>
              <a:t>and </a:t>
            </a:r>
          </a:p>
          <a:p>
            <a:r>
              <a:rPr lang="en-IN" dirty="0" smtClean="0"/>
              <a:t>Easy </a:t>
            </a:r>
            <a:r>
              <a:rPr lang="en-IN" dirty="0"/>
              <a:t>going. </a:t>
            </a:r>
          </a:p>
          <a:p>
            <a:r>
              <a:rPr lang="en-IN" dirty="0" smtClean="0"/>
              <a:t>Climbs </a:t>
            </a:r>
            <a:r>
              <a:rPr lang="en-IN" dirty="0"/>
              <a:t>up to the top of organization.  Why because  Type A’s to </a:t>
            </a:r>
            <a:r>
              <a:rPr lang="en-IN" b="1" dirty="0"/>
              <a:t>trade off quality of effort for quantity</a:t>
            </a:r>
            <a:r>
              <a:rPr lang="en-IN" dirty="0"/>
              <a:t>. </a:t>
            </a:r>
          </a:p>
          <a:p>
            <a:r>
              <a:rPr lang="en-IN" dirty="0"/>
              <a:t>Executive positions usually go to those who are </a:t>
            </a:r>
            <a:r>
              <a:rPr lang="en-IN" b="1" dirty="0"/>
              <a:t>patien</a:t>
            </a:r>
            <a:r>
              <a:rPr lang="en-IN" dirty="0"/>
              <a:t>t </a:t>
            </a:r>
            <a:r>
              <a:rPr lang="en-IN" b="1" dirty="0"/>
              <a:t>rather than </a:t>
            </a:r>
            <a:r>
              <a:rPr lang="en-IN" dirty="0"/>
              <a:t>to those who are </a:t>
            </a:r>
            <a:r>
              <a:rPr lang="en-IN" b="1" dirty="0"/>
              <a:t>merely hasty</a:t>
            </a:r>
            <a:r>
              <a:rPr lang="en-IN" dirty="0"/>
              <a:t>, to those who are </a:t>
            </a:r>
            <a:r>
              <a:rPr lang="en-IN" b="1" dirty="0"/>
              <a:t>tactful</a:t>
            </a:r>
            <a:r>
              <a:rPr lang="en-IN" dirty="0"/>
              <a:t> </a:t>
            </a:r>
            <a:r>
              <a:rPr lang="en-IN" b="1" dirty="0"/>
              <a:t>rather than </a:t>
            </a:r>
            <a:r>
              <a:rPr lang="en-IN" dirty="0"/>
              <a:t>to those who are </a:t>
            </a:r>
            <a:r>
              <a:rPr lang="en-IN" b="1" dirty="0"/>
              <a:t>hostile</a:t>
            </a:r>
            <a:r>
              <a:rPr lang="en-IN" dirty="0"/>
              <a:t> and to those who are </a:t>
            </a:r>
            <a:r>
              <a:rPr lang="en-IN" b="1" dirty="0"/>
              <a:t>creative rather than </a:t>
            </a:r>
            <a:r>
              <a:rPr lang="en-IN" dirty="0"/>
              <a:t>to whose who are merely </a:t>
            </a:r>
            <a:r>
              <a:rPr lang="en-IN" b="1" dirty="0"/>
              <a:t>agile in competitive strife.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It is a generic term used to describe an individual who </a:t>
            </a:r>
            <a:r>
              <a:rPr lang="en-US" dirty="0" smtClean="0"/>
              <a:t>has </a:t>
            </a:r>
            <a:r>
              <a:rPr lang="en-US" b="1" dirty="0" smtClean="0"/>
              <a:t>strong </a:t>
            </a:r>
            <a:r>
              <a:rPr lang="en-US" b="1" dirty="0"/>
              <a:t>belief in the legitimacy </a:t>
            </a:r>
            <a:r>
              <a:rPr lang="en-US" dirty="0"/>
              <a:t>of established mechanisms of formal authority, </a:t>
            </a:r>
          </a:p>
          <a:p>
            <a:r>
              <a:rPr lang="en-US" dirty="0"/>
              <a:t>Exhibits a </a:t>
            </a:r>
            <a:r>
              <a:rPr lang="en-US" b="1" dirty="0"/>
              <a:t>negative philosophy </a:t>
            </a:r>
            <a:r>
              <a:rPr lang="en-US" dirty="0"/>
              <a:t>of people, </a:t>
            </a:r>
          </a:p>
          <a:p>
            <a:r>
              <a:rPr lang="en-US" dirty="0"/>
              <a:t>Adheres to conventional and traditional value systems, </a:t>
            </a:r>
          </a:p>
          <a:p>
            <a:r>
              <a:rPr lang="en-US" dirty="0"/>
              <a:t> </a:t>
            </a:r>
            <a:r>
              <a:rPr lang="en-US" b="1" dirty="0"/>
              <a:t>Rigid</a:t>
            </a:r>
            <a:r>
              <a:rPr lang="en-US" dirty="0"/>
              <a:t> in their positions, </a:t>
            </a:r>
          </a:p>
          <a:p>
            <a:r>
              <a:rPr lang="en-US" dirty="0"/>
              <a:t>Place </a:t>
            </a:r>
            <a:r>
              <a:rPr lang="en-US" b="1" dirty="0"/>
              <a:t>high</a:t>
            </a:r>
            <a:r>
              <a:rPr lang="en-US" dirty="0"/>
              <a:t> </a:t>
            </a:r>
            <a:r>
              <a:rPr lang="en-US" b="1" dirty="0"/>
              <a:t>moral value</a:t>
            </a:r>
            <a:r>
              <a:rPr lang="en-US" dirty="0"/>
              <a:t> on their beliefs </a:t>
            </a:r>
          </a:p>
          <a:p>
            <a:r>
              <a:rPr lang="en-US" dirty="0"/>
              <a:t> Strongly oriented towards conformity to rules and regulations. </a:t>
            </a:r>
          </a:p>
          <a:p>
            <a:r>
              <a:rPr lang="en-US" dirty="0"/>
              <a:t>Prefer </a:t>
            </a:r>
            <a:r>
              <a:rPr lang="en-US" b="1" dirty="0"/>
              <a:t>autocratic or directive leadership </a:t>
            </a:r>
          </a:p>
          <a:p>
            <a:r>
              <a:rPr lang="en-US" dirty="0"/>
              <a:t> Exhibit </a:t>
            </a:r>
            <a:r>
              <a:rPr lang="en-US" b="1" dirty="0"/>
              <a:t>high respect for individuals in positions of authority.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IN" b="1" dirty="0"/>
              <a:t>Locus of Control</a:t>
            </a:r>
            <a:endParaRPr lang="en-US" dirty="0"/>
          </a:p>
        </p:txBody>
      </p:sp>
      <p:pic>
        <p:nvPicPr>
          <p:cNvPr id="4" name="Picture 2" descr="C:\Users\LENOVO\Desktop\Introduction Vedio\IMG_20201001_1027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r="64" b="-1"/>
          <a:stretch/>
        </p:blipFill>
        <p:spPr bwMode="auto">
          <a:xfrm>
            <a:off x="884238" y="1752600"/>
            <a:ext cx="7573962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It refers to an individual’s belief that events are either within one’s control (internal locus of control) or are determined by forces beyond one’s control (external locus of control). </a:t>
            </a:r>
          </a:p>
          <a:p>
            <a:r>
              <a:rPr lang="en-IN" b="1" u="sng" dirty="0" smtClean="0"/>
              <a:t>Externals</a:t>
            </a:r>
            <a:r>
              <a:rPr lang="en-IN" dirty="0" smtClean="0"/>
              <a:t> (those who believe that events are determined by external forces)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less satisfied with their jobs,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Higher absenteeism rates,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</a:t>
            </a:r>
            <a:r>
              <a:rPr lang="en-IN" dirty="0" smtClean="0"/>
              <a:t>ore indifferent from work setting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Less involved on their jobs than internals  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b="1" u="sng" dirty="0"/>
              <a:t>Internals</a:t>
            </a:r>
            <a:r>
              <a:rPr lang="en-IN" dirty="0"/>
              <a:t> (those who believe that events are within one’s control).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More control over their own behaviour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More active in seeking information to make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More active socially than externals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Major Traits Influencing </a:t>
            </a:r>
            <a:r>
              <a:rPr lang="en-US" sz="4000" b="1" dirty="0" err="1">
                <a:solidFill>
                  <a:schemeClr val="tx2"/>
                </a:solidFill>
              </a:rPr>
              <a:t>Organisational</a:t>
            </a:r>
            <a:r>
              <a:rPr lang="en-US" sz="4000" b="1" dirty="0">
                <a:solidFill>
                  <a:schemeClr val="tx2"/>
                </a:solidFill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</a:rPr>
              <a:t>Behaviour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Introduction Vedio\IMG_20201001_102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20729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Introduction Vedio\IMG_20201001_10271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826292" cy="43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ENOVO\Desktop\Introduction Vedio\IMG_20201001_1126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1" t="78943" r="37692"/>
          <a:stretch/>
        </p:blipFill>
        <p:spPr bwMode="auto">
          <a:xfrm>
            <a:off x="3810000" y="6002154"/>
            <a:ext cx="1600200" cy="6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r>
              <a:rPr lang="en-IN" b="1" dirty="0"/>
              <a:t>Machiavellianism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IN" dirty="0" smtClean="0"/>
              <a:t>It refers to an individual propensity to </a:t>
            </a:r>
            <a:r>
              <a:rPr lang="en-IN" b="1" dirty="0" smtClean="0"/>
              <a:t>manipulate people to achieve their self interest .</a:t>
            </a:r>
          </a:p>
          <a:p>
            <a:r>
              <a:rPr lang="en-IN" dirty="0" smtClean="0"/>
              <a:t> </a:t>
            </a:r>
            <a:r>
              <a:rPr lang="en-IN" dirty="0"/>
              <a:t>P</a:t>
            </a:r>
            <a:r>
              <a:rPr lang="en-IN" dirty="0" smtClean="0"/>
              <a:t>articipate in organizational politics </a:t>
            </a:r>
            <a:r>
              <a:rPr lang="en-IN" dirty="0" err="1" smtClean="0"/>
              <a:t>i.e</a:t>
            </a:r>
            <a:r>
              <a:rPr lang="en-IN" dirty="0" smtClean="0"/>
              <a:t> </a:t>
            </a:r>
            <a:r>
              <a:rPr lang="en-IN" b="1" dirty="0" smtClean="0"/>
              <a:t>manipulating system to their advantage.</a:t>
            </a:r>
          </a:p>
          <a:p>
            <a:r>
              <a:rPr lang="en-IN" dirty="0" smtClean="0"/>
              <a:t>They are also involved in interpersonal </a:t>
            </a:r>
            <a:r>
              <a:rPr lang="en-IN" b="1" dirty="0" smtClean="0"/>
              <a:t>game playing</a:t>
            </a:r>
            <a:r>
              <a:rPr lang="en-IN" dirty="0" smtClean="0"/>
              <a:t>, </a:t>
            </a:r>
            <a:r>
              <a:rPr lang="en-IN" b="1" dirty="0" smtClean="0"/>
              <a:t>power tactics </a:t>
            </a:r>
            <a:r>
              <a:rPr lang="en-IN" dirty="0" smtClean="0"/>
              <a:t>and </a:t>
            </a:r>
            <a:r>
              <a:rPr lang="en-IN" b="1" dirty="0" smtClean="0"/>
              <a:t>identifying influence system </a:t>
            </a:r>
            <a:r>
              <a:rPr lang="en-IN" dirty="0" smtClean="0"/>
              <a:t>in organizations. </a:t>
            </a:r>
          </a:p>
          <a:p>
            <a:r>
              <a:rPr lang="en-IN" dirty="0" smtClean="0"/>
              <a:t>In jobs that require </a:t>
            </a:r>
            <a:r>
              <a:rPr lang="en-IN" b="1" dirty="0" smtClean="0"/>
              <a:t>bargaining skills </a:t>
            </a:r>
            <a:r>
              <a:rPr lang="en-IN" dirty="0" smtClean="0"/>
              <a:t>(such as labour negotiation) or where there are substantial rewards for winning (commissioned sales), Machiavellians perform better.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Introversion and Extroversion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4" y="2286000"/>
            <a:ext cx="7803155" cy="347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807</Words>
  <Application>Microsoft Office PowerPoint</Application>
  <PresentationFormat>On-screen Show (4:3)</PresentationFormat>
  <Paragraphs>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ORGANISATIONAL BEHAVIOUR</vt:lpstr>
      <vt:lpstr> Major Traits Influencing Organisational  Behaviour</vt:lpstr>
      <vt:lpstr>PowerPoint Presentation</vt:lpstr>
      <vt:lpstr>Locus of Control</vt:lpstr>
      <vt:lpstr>PowerPoint Presentation</vt:lpstr>
      <vt:lpstr>PowerPoint Presentation</vt:lpstr>
      <vt:lpstr>PowerPoint Presentation</vt:lpstr>
      <vt:lpstr>Machiavellianism</vt:lpstr>
      <vt:lpstr>Introversion and Extroversion </vt:lpstr>
      <vt:lpstr> </vt:lpstr>
      <vt:lpstr>Achievement Orientation</vt:lpstr>
      <vt:lpstr>PowerPoint Presentation</vt:lpstr>
      <vt:lpstr>Self-esteem  </vt:lpstr>
      <vt:lpstr>PowerPoint Presentation</vt:lpstr>
      <vt:lpstr>Risk-taking</vt:lpstr>
      <vt:lpstr>Self-Monitoring</vt:lpstr>
      <vt:lpstr>PowerPoint Presentation</vt:lpstr>
      <vt:lpstr>PowerPoint Presentation</vt:lpstr>
      <vt:lpstr>Type ‘A’ Personality and Type ‘B’ Personality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SHK1</dc:creator>
  <cp:lastModifiedBy>LENOVO</cp:lastModifiedBy>
  <cp:revision>42</cp:revision>
  <dcterms:created xsi:type="dcterms:W3CDTF">2006-08-16T00:00:00Z</dcterms:created>
  <dcterms:modified xsi:type="dcterms:W3CDTF">2020-10-01T07:27:11Z</dcterms:modified>
</cp:coreProperties>
</file>